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81" r:id="rId5"/>
    <p:sldId id="282" r:id="rId6"/>
    <p:sldId id="283" r:id="rId7"/>
    <p:sldId id="284" r:id="rId8"/>
    <p:sldId id="286" r:id="rId9"/>
    <p:sldId id="287" r:id="rId10"/>
    <p:sldId id="28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9/16/2025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304244" y="1915811"/>
            <a:ext cx="9968658" cy="1231748"/>
          </a:xfrm>
        </p:spPr>
        <p:txBody>
          <a:bodyPr>
            <a:normAutofit/>
          </a:bodyPr>
          <a:lstStyle/>
          <a:p>
            <a:r>
              <a:rPr lang="en-US" dirty="0" err="1">
                <a:solidFill>
                  <a:srgbClr val="FFFFFF"/>
                </a:solidFill>
                <a:latin typeface="Times New Roman" panose="02020603050405020304" pitchFamily="18" charset="0"/>
                <a:cs typeface="Times New Roman" panose="02020603050405020304" pitchFamily="18" charset="0"/>
              </a:rPr>
              <a:t>Agribot</a:t>
            </a:r>
            <a:r>
              <a:rPr lang="en-US" dirty="0">
                <a:solidFill>
                  <a:srgbClr val="FFFFFF"/>
                </a:solidFill>
                <a:latin typeface="Times New Roman" panose="02020603050405020304" pitchFamily="18" charset="0"/>
                <a:cs typeface="Times New Roman" panose="02020603050405020304" pitchFamily="18" charset="0"/>
              </a:rPr>
              <a:t> – </a:t>
            </a:r>
            <a:r>
              <a:rPr lang="en-US" sz="3600" dirty="0">
                <a:solidFill>
                  <a:srgbClr val="FFFFFF"/>
                </a:solidFill>
                <a:latin typeface="Times New Roman" panose="02020603050405020304" pitchFamily="18" charset="0"/>
                <a:cs typeface="Times New Roman" panose="02020603050405020304" pitchFamily="18" charset="0"/>
              </a:rPr>
              <a:t>Pesticide Spraying Robot</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963919" y="4346671"/>
            <a:ext cx="8827245" cy="861420"/>
          </a:xfrm>
        </p:spPr>
        <p:txBody>
          <a:bodyPr>
            <a:noAutofit/>
          </a:bodyPr>
          <a:lstStyle/>
          <a:p>
            <a:r>
              <a:rPr lang="en-US" sz="1600" b="1" dirty="0">
                <a:solidFill>
                  <a:schemeClr val="bg1"/>
                </a:solidFill>
                <a:latin typeface="Times New Roman" panose="02020603050405020304" pitchFamily="18" charset="0"/>
                <a:cs typeface="Times New Roman" panose="02020603050405020304" pitchFamily="18" charset="0"/>
              </a:rPr>
              <a:t>Team Members:</a:t>
            </a:r>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ISHANI (RA2311032010001)</a:t>
            </a:r>
          </a:p>
          <a:p>
            <a:r>
              <a:rPr lang="en-US" sz="1600" dirty="0">
                <a:solidFill>
                  <a:schemeClr val="bg1"/>
                </a:solidFill>
                <a:latin typeface="Times New Roman" panose="02020603050405020304" pitchFamily="18" charset="0"/>
                <a:cs typeface="Times New Roman" panose="02020603050405020304" pitchFamily="18" charset="0"/>
              </a:rPr>
              <a:t>NISHKA (RA2311032010019)</a:t>
            </a:r>
          </a:p>
          <a:p>
            <a:r>
              <a:rPr lang="en-US" sz="1600" dirty="0">
                <a:solidFill>
                  <a:schemeClr val="bg1"/>
                </a:solidFill>
                <a:latin typeface="Times New Roman" panose="02020603050405020304" pitchFamily="18" charset="0"/>
                <a:cs typeface="Times New Roman" panose="02020603050405020304" pitchFamily="18" charset="0"/>
              </a:rPr>
              <a:t>KARAN (RA2311032010035)</a:t>
            </a:r>
          </a:p>
          <a:p>
            <a:r>
              <a:rPr lang="en-US" sz="1600" dirty="0">
                <a:solidFill>
                  <a:schemeClr val="bg1"/>
                </a:solidFill>
                <a:latin typeface="Times New Roman" panose="02020603050405020304" pitchFamily="18" charset="0"/>
                <a:cs typeface="Times New Roman" panose="02020603050405020304" pitchFamily="18" charset="0"/>
              </a:rPr>
              <a:t>SAMARTH (RA2311032010038)</a:t>
            </a:r>
          </a:p>
          <a:p>
            <a:endParaRPr lang="en-US" sz="1600" dirty="0">
              <a:solidFill>
                <a:schemeClr val="bg1"/>
              </a:solidFill>
            </a:endParaRP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658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3A91D3-8442-5EFD-F571-7F3F2DE9F263}"/>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0D54B66B-7ECE-F18D-60BC-5AD09AD49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02D9E386-45BB-4FE2-A590-A22119F01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8A3F7047-E00E-6DF4-B0E7-EFE60E8FD98D}"/>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F6257AD8-8160-9788-3596-0CB2D4B5EB64}"/>
              </a:ext>
            </a:extLst>
          </p:cNvPr>
          <p:cNvSpPr>
            <a:spLocks noGrp="1"/>
          </p:cNvSpPr>
          <p:nvPr>
            <p:ph type="ctrTitle"/>
          </p:nvPr>
        </p:nvSpPr>
        <p:spPr>
          <a:xfrm>
            <a:off x="819058" y="0"/>
            <a:ext cx="9968658" cy="1704292"/>
          </a:xfrm>
        </p:spPr>
        <p:txBody>
          <a:bodyPr>
            <a:normAutofit/>
          </a:bodyPr>
          <a:lstStyle/>
          <a:p>
            <a:r>
              <a:rPr lang="en-US" sz="3600" b="1" dirty="0">
                <a:solidFill>
                  <a:srgbClr val="FFFFFF"/>
                </a:solidFill>
                <a:latin typeface="Times New Roman" panose="02020603050405020304" pitchFamily="18" charset="0"/>
                <a:cs typeface="Times New Roman" panose="02020603050405020304" pitchFamily="18" charset="0"/>
              </a:rPr>
              <a:t>PROBLEM STATEMENT :</a:t>
            </a:r>
          </a:p>
        </p:txBody>
      </p:sp>
      <p:sp>
        <p:nvSpPr>
          <p:cNvPr id="3" name="Subtitle 2">
            <a:extLst>
              <a:ext uri="{FF2B5EF4-FFF2-40B4-BE49-F238E27FC236}">
                <a16:creationId xmlns:a16="http://schemas.microsoft.com/office/drawing/2014/main" id="{14BC78C0-B8AF-D524-C7CF-E20366F86B20}"/>
              </a:ext>
            </a:extLst>
          </p:cNvPr>
          <p:cNvSpPr>
            <a:spLocks noGrp="1"/>
          </p:cNvSpPr>
          <p:nvPr>
            <p:ph type="subTitle" idx="1"/>
          </p:nvPr>
        </p:nvSpPr>
        <p:spPr>
          <a:xfrm>
            <a:off x="861848" y="1891862"/>
            <a:ext cx="9575963" cy="4230414"/>
          </a:xfrm>
        </p:spPr>
        <p:txBody>
          <a:bodyPr>
            <a:noAutofit/>
          </a:bodyPr>
          <a:lstStyle/>
          <a:p>
            <a:pPr algn="just">
              <a:buClr>
                <a:schemeClr val="bg1"/>
              </a:buClr>
            </a:pPr>
            <a:r>
              <a:rPr lang="en-US" sz="2000" cap="none" dirty="0">
                <a:solidFill>
                  <a:schemeClr val="bg1"/>
                </a:solidFill>
              </a:rPr>
              <a:t>Farmers face serious health risks from direct exposure to pesticides during manual spraying, which requires carrying heavy tanks and walking through fields. This traditional method leads to respiratory issues, skin problems, and long-term health hazards, while also being time-consuming, labor-intensive, and unsafe. Despite these challenges, small and medium-scale farmers lack access to affordable, automated spraying solutions, creating a need for a safe, low-cost, and remotely controlled system.</a:t>
            </a:r>
            <a:endParaRPr lang="en-US" sz="16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2" name="Rectangle 51">
            <a:extLst>
              <a:ext uri="{FF2B5EF4-FFF2-40B4-BE49-F238E27FC236}">
                <a16:creationId xmlns:a16="http://schemas.microsoft.com/office/drawing/2014/main" id="{DD7FD0F5-B778-963E-0501-B52B60B15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76392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87A257-8E3E-AE39-74D1-FE5E63EDF10F}"/>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A8F00EEF-D969-64AC-E8F7-D994A3BE8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94CDE1C2-FFC0-BA67-A077-8387BB9DA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EDF610CD-FF6C-200F-AC84-447BF088C417}"/>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3C658E97-62D2-C0F7-6BEC-A484D71DED08}"/>
              </a:ext>
            </a:extLst>
          </p:cNvPr>
          <p:cNvSpPr>
            <a:spLocks noGrp="1"/>
          </p:cNvSpPr>
          <p:nvPr>
            <p:ph type="ctrTitle"/>
          </p:nvPr>
        </p:nvSpPr>
        <p:spPr>
          <a:xfrm>
            <a:off x="917266" y="672661"/>
            <a:ext cx="9409148" cy="1093077"/>
          </a:xfrm>
        </p:spPr>
        <p:txBody>
          <a:bodyPr>
            <a:normAutofit/>
          </a:bodyPr>
          <a:lstStyle/>
          <a:p>
            <a:r>
              <a:rPr lang="en-US" sz="3600" b="1" dirty="0">
                <a:solidFill>
                  <a:srgbClr val="FFFFFF"/>
                </a:solidFill>
                <a:latin typeface="Times New Roman" panose="02020603050405020304" pitchFamily="18" charset="0"/>
                <a:cs typeface="Times New Roman" panose="02020603050405020304" pitchFamily="18" charset="0"/>
              </a:rPr>
              <a:t>PROPOSED SOLUTION :</a:t>
            </a:r>
          </a:p>
        </p:txBody>
      </p:sp>
      <p:sp>
        <p:nvSpPr>
          <p:cNvPr id="52" name="Rectangle 51">
            <a:extLst>
              <a:ext uri="{FF2B5EF4-FFF2-40B4-BE49-F238E27FC236}">
                <a16:creationId xmlns:a16="http://schemas.microsoft.com/office/drawing/2014/main" id="{7FEBC7E5-B9C0-6A0D-2E2E-CD11D6108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Rectangle 2">
            <a:extLst>
              <a:ext uri="{FF2B5EF4-FFF2-40B4-BE49-F238E27FC236}">
                <a16:creationId xmlns:a16="http://schemas.microsoft.com/office/drawing/2014/main" id="{C47934FC-B321-2FA6-8C2F-4D02DF5749C1}"/>
              </a:ext>
            </a:extLst>
          </p:cNvPr>
          <p:cNvSpPr>
            <a:spLocks noGrp="1" noChangeArrowheads="1"/>
          </p:cNvSpPr>
          <p:nvPr>
            <p:ph type="subTitle" idx="1"/>
          </p:nvPr>
        </p:nvSpPr>
        <p:spPr bwMode="auto">
          <a:xfrm>
            <a:off x="834827" y="2248407"/>
            <a:ext cx="1052234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Reduces health risks</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by keeping farmers away from direct pesticide exposure.</a:t>
            </a:r>
          </a:p>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Increases efficiency</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with faster and more uniform spraying across crops.</a:t>
            </a:r>
          </a:p>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Low-cost and farmer-friendly</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making it affordable for small and medium-scale farmers.</a:t>
            </a:r>
          </a:p>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Improves productivity</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by reducing time spent on manual spraying.</a:t>
            </a:r>
          </a:p>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Scalable design</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with potential to add sensors (moisture, GPS, AI) in future upgrades.</a:t>
            </a:r>
          </a:p>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Strong market potential</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as demand grows for automation in agriculture.</a:t>
            </a:r>
          </a:p>
        </p:txBody>
      </p:sp>
    </p:spTree>
    <p:extLst>
      <p:ext uri="{BB962C8B-B14F-4D97-AF65-F5344CB8AC3E}">
        <p14:creationId xmlns:p14="http://schemas.microsoft.com/office/powerpoint/2010/main" val="3638533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C13DAC-BA1D-2C9F-9560-66591463A806}"/>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BED0F74F-B905-158E-85C2-B0A1B8B63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7C8756E9-CB23-1E8F-4216-40F2081C76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2AAB66A2-8790-EFE0-E847-8BB3153B091C}"/>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FA303229-A8D3-AE02-D954-54348C05CE5D}"/>
              </a:ext>
            </a:extLst>
          </p:cNvPr>
          <p:cNvSpPr>
            <a:spLocks noGrp="1"/>
          </p:cNvSpPr>
          <p:nvPr>
            <p:ph type="ctrTitle"/>
          </p:nvPr>
        </p:nvSpPr>
        <p:spPr>
          <a:xfrm>
            <a:off x="763068" y="134719"/>
            <a:ext cx="9968658" cy="1231748"/>
          </a:xfrm>
        </p:spPr>
        <p:txBody>
          <a:bodyPr>
            <a:normAutofit/>
          </a:bodyPr>
          <a:lstStyle/>
          <a:p>
            <a:r>
              <a:rPr lang="en-US" sz="3600" b="1" dirty="0">
                <a:solidFill>
                  <a:srgbClr val="FFFFFF"/>
                </a:solidFill>
                <a:latin typeface="Times New Roman" panose="02020603050405020304" pitchFamily="18" charset="0"/>
                <a:cs typeface="Times New Roman" panose="02020603050405020304" pitchFamily="18" charset="0"/>
              </a:rPr>
              <a:t>COMPONENTS :</a:t>
            </a:r>
          </a:p>
        </p:txBody>
      </p:sp>
      <p:sp>
        <p:nvSpPr>
          <p:cNvPr id="52" name="Rectangle 51">
            <a:extLst>
              <a:ext uri="{FF2B5EF4-FFF2-40B4-BE49-F238E27FC236}">
                <a16:creationId xmlns:a16="http://schemas.microsoft.com/office/drawing/2014/main" id="{38EFD908-C25B-3AD0-C3A7-FB308E488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Rectangle 5">
            <a:extLst>
              <a:ext uri="{FF2B5EF4-FFF2-40B4-BE49-F238E27FC236}">
                <a16:creationId xmlns:a16="http://schemas.microsoft.com/office/drawing/2014/main" id="{86E1BA3A-C1CD-B2D0-152F-AA53BE2D10E6}"/>
              </a:ext>
            </a:extLst>
          </p:cNvPr>
          <p:cNvSpPr>
            <a:spLocks noChangeArrowheads="1"/>
          </p:cNvSpPr>
          <p:nvPr/>
        </p:nvSpPr>
        <p:spPr bwMode="auto">
          <a:xfrm>
            <a:off x="641131" y="1359710"/>
            <a:ext cx="9879723"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b="1" dirty="0">
                <a:solidFill>
                  <a:schemeClr val="bg1"/>
                </a:solidFill>
                <a:latin typeface="Times New Roman" panose="02020603050405020304" pitchFamily="18" charset="0"/>
                <a:cs typeface="Times New Roman" panose="02020603050405020304" pitchFamily="18" charset="0"/>
              </a:rPr>
              <a:t>Hardware Components :</a:t>
            </a:r>
          </a:p>
          <a:p>
            <a:endParaRPr lang="en-IN"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ESP8266 (Wi-Fi module + microcontroller)</a:t>
            </a:r>
            <a:r>
              <a:rPr lang="en-IN" dirty="0">
                <a:solidFill>
                  <a:schemeClr val="bg1"/>
                </a:solidFill>
                <a:latin typeface="Times New Roman" panose="02020603050405020304" pitchFamily="18" charset="0"/>
                <a:cs typeface="Times New Roman" panose="02020603050405020304" pitchFamily="18" charset="0"/>
              </a:rPr>
              <a:t> – for wireless Control &amp; connectivity</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SG90 Servo Motors × 2</a:t>
            </a:r>
            <a:r>
              <a:rPr lang="en-IN" dirty="0">
                <a:solidFill>
                  <a:schemeClr val="bg1"/>
                </a:solidFill>
                <a:latin typeface="Times New Roman" panose="02020603050405020304" pitchFamily="18" charset="0"/>
                <a:cs typeface="Times New Roman" panose="02020603050405020304" pitchFamily="18" charset="0"/>
              </a:rPr>
              <a:t> – for spraying/nozzle control</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BO Motors (100/150 RPM) × 2 or 4</a:t>
            </a:r>
            <a:r>
              <a:rPr lang="en-IN" dirty="0">
                <a:solidFill>
                  <a:schemeClr val="bg1"/>
                </a:solidFill>
                <a:latin typeface="Times New Roman" panose="02020603050405020304" pitchFamily="18" charset="0"/>
                <a:cs typeface="Times New Roman" panose="02020603050405020304" pitchFamily="18" charset="0"/>
              </a:rPr>
              <a:t> – for robot movement</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L298N Motor Driver × 1</a:t>
            </a:r>
            <a:r>
              <a:rPr lang="en-IN" dirty="0">
                <a:solidFill>
                  <a:schemeClr val="bg1"/>
                </a:solidFill>
                <a:latin typeface="Times New Roman" panose="02020603050405020304" pitchFamily="18" charset="0"/>
                <a:cs typeface="Times New Roman" panose="02020603050405020304" pitchFamily="18" charset="0"/>
              </a:rPr>
              <a:t> – to drive BO motors</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Mini Submersible DC Pump (3–6V) × 1</a:t>
            </a:r>
            <a:r>
              <a:rPr lang="en-IN" dirty="0">
                <a:solidFill>
                  <a:schemeClr val="bg1"/>
                </a:solidFill>
                <a:latin typeface="Times New Roman" panose="02020603050405020304" pitchFamily="18" charset="0"/>
                <a:cs typeface="Times New Roman" panose="02020603050405020304" pitchFamily="18" charset="0"/>
              </a:rPr>
              <a:t> – for spraying liquid/pesticide</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Relay Module (5V Single Channel) × 1</a:t>
            </a:r>
            <a:r>
              <a:rPr lang="en-IN" dirty="0">
                <a:solidFill>
                  <a:schemeClr val="bg1"/>
                </a:solidFill>
                <a:latin typeface="Times New Roman" panose="02020603050405020304" pitchFamily="18" charset="0"/>
                <a:cs typeface="Times New Roman" panose="02020603050405020304" pitchFamily="18" charset="0"/>
              </a:rPr>
              <a:t> – to control the pump</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18650 Battery with Holder (7.4V)</a:t>
            </a:r>
            <a:r>
              <a:rPr lang="en-IN" dirty="0">
                <a:solidFill>
                  <a:schemeClr val="bg1"/>
                </a:solidFill>
                <a:latin typeface="Times New Roman" panose="02020603050405020304" pitchFamily="18" charset="0"/>
                <a:cs typeface="Times New Roman" panose="02020603050405020304" pitchFamily="18" charset="0"/>
              </a:rPr>
              <a:t> – rechargeable power source</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Plastic Bottle (as spray tank)</a:t>
            </a:r>
            <a:r>
              <a:rPr lang="en-IN" dirty="0">
                <a:solidFill>
                  <a:schemeClr val="bg1"/>
                </a:solidFill>
                <a:latin typeface="Times New Roman" panose="02020603050405020304" pitchFamily="18" charset="0"/>
                <a:cs typeface="Times New Roman" panose="02020603050405020304" pitchFamily="18" charset="0"/>
              </a:rPr>
              <a:t> – pesticide container</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Mini Toggle Power Switch</a:t>
            </a:r>
            <a:r>
              <a:rPr lang="en-IN" dirty="0">
                <a:solidFill>
                  <a:schemeClr val="bg1"/>
                </a:solidFill>
                <a:latin typeface="Times New Roman" panose="02020603050405020304" pitchFamily="18" charset="0"/>
                <a:cs typeface="Times New Roman" panose="02020603050405020304" pitchFamily="18" charset="0"/>
              </a:rPr>
              <a:t> – for power ON/OFF control</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ROBOT Chassis Kit (2WD/4WD)</a:t>
            </a:r>
            <a:r>
              <a:rPr lang="en-IN" dirty="0">
                <a:solidFill>
                  <a:schemeClr val="bg1"/>
                </a:solidFill>
                <a:latin typeface="Times New Roman" panose="02020603050405020304" pitchFamily="18" charset="0"/>
                <a:cs typeface="Times New Roman" panose="02020603050405020304" pitchFamily="18" charset="0"/>
              </a:rPr>
              <a:t> – base frame for mounting components</a:t>
            </a:r>
          </a:p>
          <a:p>
            <a:pPr marL="285750" indent="-28575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a:p>
            <a:pPr lvl="0" defTabSz="914400" eaLnBrk="0" fontAlgn="base" hangingPunct="0">
              <a:lnSpc>
                <a:spcPct val="150000"/>
              </a:lnSpc>
              <a:spcBef>
                <a:spcPct val="0"/>
              </a:spcBef>
              <a:spcAft>
                <a:spcPct val="0"/>
              </a:spcAft>
            </a:pPr>
            <a:r>
              <a:rPr lang="en-US" altLang="en-US" b="1" dirty="0">
                <a:solidFill>
                  <a:schemeClr val="bg1"/>
                </a:solidFill>
                <a:latin typeface="Times New Roman" panose="02020603050405020304" pitchFamily="18" charset="0"/>
                <a:cs typeface="Times New Roman" panose="02020603050405020304" pitchFamily="18" charset="0"/>
              </a:rPr>
              <a:t>SOFTWARE :</a:t>
            </a:r>
          </a:p>
          <a:p>
            <a:pPr lvl="0" defTabSz="914400" eaLnBrk="0" fontAlgn="base" hangingPunct="0">
              <a:lnSpc>
                <a:spcPct val="150000"/>
              </a:lnSpc>
              <a:spcBef>
                <a:spcPct val="0"/>
              </a:spcBef>
              <a:spcAft>
                <a:spcPct val="0"/>
              </a:spcAft>
              <a:buFontTx/>
              <a:buChar char="•"/>
            </a:pPr>
            <a:r>
              <a:rPr lang="en-US" altLang="en-US" b="1" dirty="0">
                <a:solidFill>
                  <a:schemeClr val="bg1"/>
                </a:solidFill>
                <a:latin typeface="Times New Roman" panose="02020603050405020304" pitchFamily="18" charset="0"/>
                <a:cs typeface="Times New Roman" panose="02020603050405020304" pitchFamily="18" charset="0"/>
              </a:rPr>
              <a:t>Arduino IDE</a:t>
            </a:r>
            <a:r>
              <a:rPr lang="en-US" altLang="en-US" dirty="0">
                <a:solidFill>
                  <a:schemeClr val="bg1"/>
                </a:solidFill>
                <a:latin typeface="Times New Roman" panose="02020603050405020304" pitchFamily="18" charset="0"/>
                <a:cs typeface="Times New Roman" panose="02020603050405020304" pitchFamily="18" charset="0"/>
              </a:rPr>
              <a:t> – programming the code for motor, servo, pump control logic</a:t>
            </a:r>
          </a:p>
          <a:p>
            <a:pPr lvl="0" defTabSz="914400" eaLnBrk="0" fontAlgn="base" hangingPunct="0">
              <a:spcBef>
                <a:spcPct val="0"/>
              </a:spcBef>
              <a:spcAft>
                <a:spcPct val="0"/>
              </a:spcAft>
              <a:buFontTx/>
              <a:buChar char="•"/>
            </a:pPr>
            <a:r>
              <a:rPr lang="en-US" altLang="en-US" b="1" dirty="0">
                <a:solidFill>
                  <a:schemeClr val="bg1"/>
                </a:solidFill>
                <a:latin typeface="Times New Roman" panose="02020603050405020304" pitchFamily="18" charset="0"/>
                <a:cs typeface="Times New Roman" panose="02020603050405020304" pitchFamily="18" charset="0"/>
              </a:rPr>
              <a:t>Blynk </a:t>
            </a:r>
            <a:r>
              <a:rPr lang="en-US" altLang="en-US" b="1" dirty="0" err="1">
                <a:solidFill>
                  <a:schemeClr val="bg1"/>
                </a:solidFill>
                <a:latin typeface="Times New Roman" panose="02020603050405020304" pitchFamily="18" charset="0"/>
                <a:cs typeface="Times New Roman" panose="02020603050405020304" pitchFamily="18" charset="0"/>
              </a:rPr>
              <a:t>Iot</a:t>
            </a:r>
            <a:r>
              <a:rPr lang="en-US" altLang="en-US" b="1" dirty="0">
                <a:solidFill>
                  <a:schemeClr val="bg1"/>
                </a:solidFill>
                <a:latin typeface="Times New Roman" panose="02020603050405020304" pitchFamily="18" charset="0"/>
                <a:cs typeface="Times New Roman" panose="02020603050405020304" pitchFamily="18" charset="0"/>
              </a:rPr>
              <a:t> App- </a:t>
            </a:r>
            <a:r>
              <a:rPr lang="en-US" altLang="en-US" dirty="0">
                <a:solidFill>
                  <a:schemeClr val="bg1"/>
                </a:solidFill>
                <a:latin typeface="Times New Roman" panose="02020603050405020304" pitchFamily="18" charset="0"/>
                <a:cs typeface="Times New Roman" panose="02020603050405020304" pitchFamily="18" charset="0"/>
              </a:rPr>
              <a:t>Connection Hardware to app</a:t>
            </a:r>
          </a:p>
          <a:p>
            <a:pPr marL="285750" indent="-28575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944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07BB08-AE8B-2430-A484-69782408B031}"/>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2A4AB6B2-3033-4C78-CDE6-6F4F1D621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AA7C2073-960B-37A3-9276-84ABAF4D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5EFB46CF-2657-2073-4B7E-80EE6B6B8CDB}"/>
              </a:ext>
            </a:extLst>
          </p:cNvPr>
          <p:cNvPicPr>
            <a:picLocks noChangeAspect="1"/>
          </p:cNvPicPr>
          <p:nvPr/>
        </p:nvPicPr>
        <p:blipFill rotWithShape="1">
          <a:blip r:embed="rId2">
            <a:alphaModFix amt="55000"/>
          </a:blip>
          <a:srcRect r="-1" b="21257"/>
          <a:stretch/>
        </p:blipFill>
        <p:spPr>
          <a:xfrm>
            <a:off x="474133" y="491067"/>
            <a:ext cx="11243734" cy="5909733"/>
          </a:xfrm>
          <a:prstGeom prst="rect">
            <a:avLst/>
          </a:prstGeom>
          <a:noFill/>
        </p:spPr>
      </p:pic>
      <p:sp>
        <p:nvSpPr>
          <p:cNvPr id="2" name="Title 1">
            <a:extLst>
              <a:ext uri="{FF2B5EF4-FFF2-40B4-BE49-F238E27FC236}">
                <a16:creationId xmlns:a16="http://schemas.microsoft.com/office/drawing/2014/main" id="{95ED9388-FBC3-DF39-D266-9E61B68AE1BE}"/>
              </a:ext>
            </a:extLst>
          </p:cNvPr>
          <p:cNvSpPr>
            <a:spLocks noGrp="1"/>
          </p:cNvSpPr>
          <p:nvPr>
            <p:ph type="ctrTitle"/>
          </p:nvPr>
        </p:nvSpPr>
        <p:spPr>
          <a:xfrm>
            <a:off x="893697" y="147923"/>
            <a:ext cx="9968658" cy="1231748"/>
          </a:xfrm>
        </p:spPr>
        <p:txBody>
          <a:bodyPr>
            <a:normAutofit/>
          </a:bodyPr>
          <a:lstStyle/>
          <a:p>
            <a:r>
              <a:rPr lang="en-US" sz="3600" b="1" dirty="0">
                <a:solidFill>
                  <a:srgbClr val="FFFFFF"/>
                </a:solidFill>
                <a:latin typeface="Times New Roman" panose="02020603050405020304" pitchFamily="18" charset="0"/>
                <a:cs typeface="Times New Roman" panose="02020603050405020304" pitchFamily="18" charset="0"/>
              </a:rPr>
              <a:t>BLOCK DIAGRAM :</a:t>
            </a:r>
          </a:p>
        </p:txBody>
      </p:sp>
      <p:sp>
        <p:nvSpPr>
          <p:cNvPr id="52" name="Rectangle 51">
            <a:extLst>
              <a:ext uri="{FF2B5EF4-FFF2-40B4-BE49-F238E27FC236}">
                <a16:creationId xmlns:a16="http://schemas.microsoft.com/office/drawing/2014/main" id="{9747DA88-59FF-03AE-CAA4-42DC2FFEE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Rectangle 2">
            <a:extLst>
              <a:ext uri="{FF2B5EF4-FFF2-40B4-BE49-F238E27FC236}">
                <a16:creationId xmlns:a16="http://schemas.microsoft.com/office/drawing/2014/main" id="{6E99C22B-81FD-944D-6B90-4CBE27CDBBB6}"/>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 name="Picture 9">
            <a:extLst>
              <a:ext uri="{FF2B5EF4-FFF2-40B4-BE49-F238E27FC236}">
                <a16:creationId xmlns:a16="http://schemas.microsoft.com/office/drawing/2014/main" id="{0FBBF6D3-DB31-353A-53B9-996CBA17A617}"/>
              </a:ext>
            </a:extLst>
          </p:cNvPr>
          <p:cNvPicPr>
            <a:picLocks noChangeAspect="1"/>
          </p:cNvPicPr>
          <p:nvPr/>
        </p:nvPicPr>
        <p:blipFill>
          <a:blip r:embed="rId3"/>
          <a:stretch>
            <a:fillRect/>
          </a:stretch>
        </p:blipFill>
        <p:spPr>
          <a:xfrm>
            <a:off x="893696" y="1526800"/>
            <a:ext cx="10362883" cy="4500883"/>
          </a:xfrm>
          <a:prstGeom prst="rect">
            <a:avLst/>
          </a:prstGeom>
        </p:spPr>
      </p:pic>
    </p:spTree>
    <p:extLst>
      <p:ext uri="{BB962C8B-B14F-4D97-AF65-F5344CB8AC3E}">
        <p14:creationId xmlns:p14="http://schemas.microsoft.com/office/powerpoint/2010/main" val="345936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DD307C-56C3-7E51-586D-39F198ED84BB}"/>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4C8D227A-B2E4-6BCB-B849-AFB87848E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00C89AB3-FC45-F017-2853-725CE7798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ED9A383F-7736-DDEF-4FFB-146658AD1C24}"/>
              </a:ext>
            </a:extLst>
          </p:cNvPr>
          <p:cNvPicPr>
            <a:picLocks noChangeAspect="1"/>
          </p:cNvPicPr>
          <p:nvPr/>
        </p:nvPicPr>
        <p:blipFill rotWithShape="1">
          <a:blip r:embed="rId2">
            <a:alphaModFix amt="55000"/>
          </a:blip>
          <a:srcRect r="-1" b="21257"/>
          <a:stretch/>
        </p:blipFill>
        <p:spPr>
          <a:xfrm>
            <a:off x="474132" y="474133"/>
            <a:ext cx="11243734" cy="5909733"/>
          </a:xfrm>
          <a:prstGeom prst="rect">
            <a:avLst/>
          </a:prstGeom>
          <a:noFill/>
        </p:spPr>
      </p:pic>
      <p:sp>
        <p:nvSpPr>
          <p:cNvPr id="2" name="Title 1">
            <a:extLst>
              <a:ext uri="{FF2B5EF4-FFF2-40B4-BE49-F238E27FC236}">
                <a16:creationId xmlns:a16="http://schemas.microsoft.com/office/drawing/2014/main" id="{2CC18360-A6DC-5CA2-FAB4-27FABCF44DB9}"/>
              </a:ext>
            </a:extLst>
          </p:cNvPr>
          <p:cNvSpPr>
            <a:spLocks noGrp="1"/>
          </p:cNvSpPr>
          <p:nvPr>
            <p:ph type="ctrTitle"/>
          </p:nvPr>
        </p:nvSpPr>
        <p:spPr>
          <a:xfrm>
            <a:off x="812054" y="236300"/>
            <a:ext cx="9968658" cy="1231748"/>
          </a:xfrm>
        </p:spPr>
        <p:txBody>
          <a:bodyPr>
            <a:normAutofit/>
          </a:bodyPr>
          <a:lstStyle/>
          <a:p>
            <a:r>
              <a:rPr lang="en-US" sz="3600" b="1" dirty="0">
                <a:solidFill>
                  <a:srgbClr val="FFFFFF"/>
                </a:solidFill>
              </a:rPr>
              <a:t>CIRCUIT DIAGRAM </a:t>
            </a:r>
            <a:r>
              <a:rPr lang="en-US" sz="3600" dirty="0">
                <a:solidFill>
                  <a:srgbClr val="FFFFFF"/>
                </a:solidFill>
              </a:rPr>
              <a:t>:</a:t>
            </a:r>
          </a:p>
        </p:txBody>
      </p:sp>
      <p:sp>
        <p:nvSpPr>
          <p:cNvPr id="52" name="Rectangle 51">
            <a:extLst>
              <a:ext uri="{FF2B5EF4-FFF2-40B4-BE49-F238E27FC236}">
                <a16:creationId xmlns:a16="http://schemas.microsoft.com/office/drawing/2014/main" id="{040F790E-0026-2765-36CB-1F9F971E8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92A590FB-F1A0-6A9C-5160-A4281306BA87}"/>
              </a:ext>
            </a:extLst>
          </p:cNvPr>
          <p:cNvPicPr>
            <a:picLocks noChangeAspect="1"/>
          </p:cNvPicPr>
          <p:nvPr/>
        </p:nvPicPr>
        <p:blipFill>
          <a:blip r:embed="rId3"/>
          <a:stretch>
            <a:fillRect/>
          </a:stretch>
        </p:blipFill>
        <p:spPr>
          <a:xfrm>
            <a:off x="969743" y="1468048"/>
            <a:ext cx="9367181" cy="4643718"/>
          </a:xfrm>
          <a:prstGeom prst="rect">
            <a:avLst/>
          </a:prstGeom>
        </p:spPr>
      </p:pic>
    </p:spTree>
    <p:extLst>
      <p:ext uri="{BB962C8B-B14F-4D97-AF65-F5344CB8AC3E}">
        <p14:creationId xmlns:p14="http://schemas.microsoft.com/office/powerpoint/2010/main" val="3073909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BBE98E-76A5-6594-6694-70C700A7EC1D}"/>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AA43216B-1C4D-9BE4-92FE-7909B273C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D22E68A1-1953-DDFB-06C3-CB8E3CAF3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90C602BF-177C-68D2-DAC8-DFB70D7503DA}"/>
              </a:ext>
            </a:extLst>
          </p:cNvPr>
          <p:cNvPicPr>
            <a:picLocks noChangeAspect="1"/>
          </p:cNvPicPr>
          <p:nvPr/>
        </p:nvPicPr>
        <p:blipFill rotWithShape="1">
          <a:blip r:embed="rId2">
            <a:alphaModFix amt="55000"/>
          </a:blip>
          <a:srcRect r="-1" b="21257"/>
          <a:stretch/>
        </p:blipFill>
        <p:spPr>
          <a:xfrm>
            <a:off x="541283" y="462455"/>
            <a:ext cx="11188262" cy="5921411"/>
          </a:xfrm>
          <a:prstGeom prst="rect">
            <a:avLst/>
          </a:prstGeom>
          <a:noFill/>
        </p:spPr>
      </p:pic>
      <p:sp>
        <p:nvSpPr>
          <p:cNvPr id="2" name="Title 1">
            <a:extLst>
              <a:ext uri="{FF2B5EF4-FFF2-40B4-BE49-F238E27FC236}">
                <a16:creationId xmlns:a16="http://schemas.microsoft.com/office/drawing/2014/main" id="{2C7B1BD8-CFA2-703D-5F79-1E35E30E5F0B}"/>
              </a:ext>
            </a:extLst>
          </p:cNvPr>
          <p:cNvSpPr>
            <a:spLocks noGrp="1"/>
          </p:cNvSpPr>
          <p:nvPr>
            <p:ph type="ctrTitle"/>
          </p:nvPr>
        </p:nvSpPr>
        <p:spPr>
          <a:xfrm>
            <a:off x="812054" y="461662"/>
            <a:ext cx="9968658" cy="957235"/>
          </a:xfrm>
        </p:spPr>
        <p:txBody>
          <a:bodyPr>
            <a:normAutofit/>
          </a:bodyPr>
          <a:lstStyle/>
          <a:p>
            <a:r>
              <a:rPr lang="en-US" sz="3600" b="1" dirty="0">
                <a:solidFill>
                  <a:srgbClr val="FFFFFF"/>
                </a:solidFill>
                <a:latin typeface="Times New Roman" panose="02020603050405020304" pitchFamily="18" charset="0"/>
                <a:cs typeface="Times New Roman" panose="02020603050405020304" pitchFamily="18" charset="0"/>
              </a:rPr>
              <a:t>IMPLEMENTATION :</a:t>
            </a:r>
          </a:p>
        </p:txBody>
      </p:sp>
      <p:sp>
        <p:nvSpPr>
          <p:cNvPr id="52" name="Rectangle 51">
            <a:extLst>
              <a:ext uri="{FF2B5EF4-FFF2-40B4-BE49-F238E27FC236}">
                <a16:creationId xmlns:a16="http://schemas.microsoft.com/office/drawing/2014/main" id="{CC530029-EBC4-E1F7-58DB-7992D1E8F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Rectangle 5">
            <a:extLst>
              <a:ext uri="{FF2B5EF4-FFF2-40B4-BE49-F238E27FC236}">
                <a16:creationId xmlns:a16="http://schemas.microsoft.com/office/drawing/2014/main" id="{0DE5DCBB-4008-5678-EFE2-DDC07A8175A4}"/>
              </a:ext>
            </a:extLst>
          </p:cNvPr>
          <p:cNvSpPr>
            <a:spLocks noGrp="1" noChangeArrowheads="1"/>
          </p:cNvSpPr>
          <p:nvPr>
            <p:ph type="subTitle" idx="1"/>
          </p:nvPr>
        </p:nvSpPr>
        <p:spPr bwMode="auto">
          <a:xfrm>
            <a:off x="821120" y="1871623"/>
            <a:ext cx="10302492"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Wi-fi control:</a:t>
            </a:r>
            <a:r>
              <a:rPr lang="en-IN" sz="2000" cap="none" dirty="0">
                <a:solidFill>
                  <a:schemeClr val="bg1"/>
                </a:solidFill>
                <a:latin typeface="+mj-lt"/>
                <a:cs typeface="Times New Roman" panose="02020603050405020304" pitchFamily="18" charset="0"/>
              </a:rPr>
              <a:t> farmer operates robot wirelessly through smartphone app.</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Mobility:</a:t>
            </a:r>
            <a:r>
              <a:rPr lang="en-IN" sz="2000" cap="none" dirty="0">
                <a:solidFill>
                  <a:schemeClr val="bg1"/>
                </a:solidFill>
                <a:latin typeface="+mj-lt"/>
                <a:cs typeface="Times New Roman" panose="02020603050405020304" pitchFamily="18" charset="0"/>
              </a:rPr>
              <a:t> robot moves in all directions to cover crop rows efficiently.</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Automated spraying:</a:t>
            </a:r>
            <a:r>
              <a:rPr lang="en-IN" sz="2000" cap="none" dirty="0">
                <a:solidFill>
                  <a:schemeClr val="bg1"/>
                </a:solidFill>
                <a:latin typeface="+mj-lt"/>
                <a:cs typeface="Times New Roman" panose="02020603050405020304" pitchFamily="18" charset="0"/>
              </a:rPr>
              <a:t> dc pump dispenses pesticide when commanded.</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Targeted coverage:</a:t>
            </a:r>
            <a:r>
              <a:rPr lang="en-IN" sz="2000" cap="none" dirty="0">
                <a:solidFill>
                  <a:schemeClr val="bg1"/>
                </a:solidFill>
                <a:latin typeface="+mj-lt"/>
                <a:cs typeface="Times New Roman" panose="02020603050405020304" pitchFamily="18" charset="0"/>
              </a:rPr>
              <a:t> servo-controlled nozzles adjust spray angle for maximum reach.</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Safe operation:</a:t>
            </a:r>
            <a:r>
              <a:rPr lang="en-IN" sz="2000" cap="none" dirty="0">
                <a:solidFill>
                  <a:schemeClr val="bg1"/>
                </a:solidFill>
                <a:latin typeface="+mj-lt"/>
                <a:cs typeface="Times New Roman" panose="02020603050405020304" pitchFamily="18" charset="0"/>
              </a:rPr>
              <a:t> farmer stays at a safe distance, avoiding chemical exposure.</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Portable power:</a:t>
            </a:r>
            <a:r>
              <a:rPr lang="en-IN" sz="2000" cap="none" dirty="0">
                <a:solidFill>
                  <a:schemeClr val="bg1"/>
                </a:solidFill>
                <a:latin typeface="+mj-lt"/>
                <a:cs typeface="Times New Roman" panose="02020603050405020304" pitchFamily="18" charset="0"/>
              </a:rPr>
              <a:t> rechargeable battery ensures continuous field operation.</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Field ready:</a:t>
            </a:r>
            <a:r>
              <a:rPr lang="en-IN" sz="2000" cap="none" dirty="0">
                <a:solidFill>
                  <a:schemeClr val="bg1"/>
                </a:solidFill>
                <a:latin typeface="+mj-lt"/>
                <a:cs typeface="Times New Roman" panose="02020603050405020304" pitchFamily="18" charset="0"/>
              </a:rPr>
              <a:t> lightweight, compact design makes it easy to deploy in farms.</a:t>
            </a:r>
          </a:p>
        </p:txBody>
      </p:sp>
    </p:spTree>
    <p:extLst>
      <p:ext uri="{BB962C8B-B14F-4D97-AF65-F5344CB8AC3E}">
        <p14:creationId xmlns:p14="http://schemas.microsoft.com/office/powerpoint/2010/main" val="36433565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89</TotalTime>
  <Words>430</Words>
  <Application>Microsoft Office PowerPoint</Application>
  <PresentationFormat>Widescreen</PresentationFormat>
  <Paragraphs>42</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Century Gothic</vt:lpstr>
      <vt:lpstr>Times New Roman</vt:lpstr>
      <vt:lpstr>Wingdings 3</vt:lpstr>
      <vt:lpstr>Ion Boardroom</vt:lpstr>
      <vt:lpstr>Agribot – Pesticide Spraying Robot</vt:lpstr>
      <vt:lpstr>PROBLEM STATEMENT :</vt:lpstr>
      <vt:lpstr>PROPOSED SOLUTION :</vt:lpstr>
      <vt:lpstr>COMPONENTS :</vt:lpstr>
      <vt:lpstr>BLOCK DIAGRAM :</vt:lpstr>
      <vt:lpstr>CIRCUIT DIAGRAM :</vt:lpstr>
      <vt:lpstr>IMPLEMENTATION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karan pamnani</dc:creator>
  <cp:lastModifiedBy>karan pamnani</cp:lastModifiedBy>
  <cp:revision>5</cp:revision>
  <dcterms:created xsi:type="dcterms:W3CDTF">2025-08-11T16:55:42Z</dcterms:created>
  <dcterms:modified xsi:type="dcterms:W3CDTF">2025-09-15T18:49:13Z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